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17"/>
  </p:notesMasterIdLst>
  <p:sldIdLst>
    <p:sldId id="257" r:id="rId3"/>
    <p:sldId id="274" r:id="rId4"/>
    <p:sldId id="258" r:id="rId5"/>
    <p:sldId id="259" r:id="rId6"/>
    <p:sldId id="264" r:id="rId7"/>
    <p:sldId id="260" r:id="rId8"/>
    <p:sldId id="273" r:id="rId9"/>
    <p:sldId id="263" r:id="rId10"/>
    <p:sldId id="268" r:id="rId11"/>
    <p:sldId id="269" r:id="rId12"/>
    <p:sldId id="266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8" autoAdjust="0"/>
    <p:restoredTop sz="83047" autoAdjust="0"/>
  </p:normalViewPr>
  <p:slideViewPr>
    <p:cSldViewPr snapToGrid="0">
      <p:cViewPr varScale="1">
        <p:scale>
          <a:sx n="66" d="100"/>
          <a:sy n="66" d="100"/>
        </p:scale>
        <p:origin x="487" y="3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gif>
</file>

<file path=ppt/media/image18.gif>
</file>

<file path=ppt/media/image19.jpg>
</file>

<file path=ppt/media/image2.png>
</file>

<file path=ppt/media/image20.png>
</file>

<file path=ppt/media/image21.jpeg>
</file>

<file path=ppt/media/image2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A529F-18F5-4454-80B8-A908EF6565EF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F04B6-3A6E-4A0E-9BBA-F10587E7A6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004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will be tweeting links as we 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B53AC6-6B91-4280-875D-DCE6BDC8F9D8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0948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Checklists, we all have them and use them</a:t>
            </a:r>
            <a:r>
              <a:rPr lang="en-GB" baseline="0" dirty="0"/>
              <a:t> </a:t>
            </a:r>
            <a:r>
              <a:rPr lang="en-GB" baseline="0" dirty="0" err="1"/>
              <a:t>wether</a:t>
            </a:r>
            <a:r>
              <a:rPr lang="en-GB" baseline="0" dirty="0"/>
              <a:t> for installations, processes or even presentations!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6F04B6-3A6E-4A0E-9BBA-F10587E7A69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3160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Its used for unit testing or TDD but can also be used</a:t>
            </a:r>
            <a:r>
              <a:rPr lang="en-GB" baseline="0" dirty="0"/>
              <a:t> to validate an environment. Comes with Windows 10 or install from the gallery with Install-Module Pester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6F04B6-3A6E-4A0E-9BBA-F10587E7A69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165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a Pester test running in VS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6F04B6-3A6E-4A0E-9BBA-F10587E7A69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628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11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6201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0349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ation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1424" y="1412777"/>
            <a:ext cx="10363200" cy="930027"/>
          </a:xfrm>
          <a:prstGeom prst="rect">
            <a:avLst/>
          </a:prstGeom>
        </p:spPr>
        <p:txBody>
          <a:bodyPr anchor="ctr"/>
          <a:lstStyle>
            <a:lvl1pPr algn="ctr">
              <a:defRPr sz="4400" b="1" cap="none" baseline="0">
                <a:solidFill>
                  <a:schemeClr val="bg1"/>
                </a:solidFill>
                <a:effectLst>
                  <a:outerShdw blurRad="38100" dist="50800" dir="5400000" algn="t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Black" panose="02000000000000000000" pitchFamily="2" charset="0"/>
              </a:defRPr>
            </a:lvl1pPr>
          </a:lstStyle>
          <a:p>
            <a:r>
              <a:rPr lang="de-DE" dirty="0" err="1"/>
              <a:t>Presentation</a:t>
            </a:r>
            <a:r>
              <a:rPr lang="de-DE" dirty="0"/>
              <a:t> Title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99254" y="6093297"/>
            <a:ext cx="6156853" cy="564083"/>
          </a:xfrm>
        </p:spPr>
        <p:txBody>
          <a:bodyPr anchor="t"/>
          <a:lstStyle>
            <a:lvl1pPr marL="0" indent="0" algn="l">
              <a:buNone/>
              <a:defRPr sz="2000" i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Condensed" panose="02000000000000000000" pitchFamily="2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dirty="0" err="1"/>
              <a:t>Presenter</a:t>
            </a:r>
            <a:r>
              <a:rPr lang="de-DE" dirty="0"/>
              <a:t> Name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2781300"/>
            <a:ext cx="10363200" cy="935038"/>
          </a:xfr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515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800" y="5756576"/>
            <a:ext cx="2997200" cy="1095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99392"/>
            <a:ext cx="12191999" cy="675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1" y="478586"/>
            <a:ext cx="10939148" cy="1470025"/>
          </a:xfrm>
          <a:noFill/>
        </p:spPr>
        <p:txBody>
          <a:bodyPr>
            <a:norm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1" y="1964491"/>
            <a:ext cx="10939148" cy="2581383"/>
          </a:xfrm>
        </p:spPr>
        <p:txBody>
          <a:bodyPr>
            <a:norm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130925"/>
            <a:ext cx="178154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63764"/>
                </a:solidFill>
              </a:defRPr>
            </a:lvl1pPr>
          </a:lstStyle>
          <a:p>
            <a:r>
              <a:rPr lang="en-US" dirty="0"/>
              <a:t>10.12.2016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800" y="5765651"/>
            <a:ext cx="299720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920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66651"/>
            <a:ext cx="12192000" cy="5016138"/>
          </a:xfrm>
        </p:spPr>
        <p:txBody>
          <a:bodyPr/>
          <a:lstStyle>
            <a:lvl1pPr marL="342900" indent="-342900">
              <a:buFont typeface="Wingdings" charset="2"/>
              <a:buChar char="§"/>
              <a:defRPr>
                <a:solidFill>
                  <a:schemeClr val="tx2"/>
                </a:solidFill>
              </a:defRPr>
            </a:lvl1pPr>
            <a:lvl2pPr marL="742950" indent="-285750">
              <a:buFont typeface="Wingdings" charset="2"/>
              <a:buChar char="§"/>
              <a:defRPr>
                <a:solidFill>
                  <a:srgbClr val="474947"/>
                </a:solidFill>
              </a:defRPr>
            </a:lvl2pPr>
            <a:lvl3pPr marL="11430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3pPr>
            <a:lvl4pPr marL="16002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4pPr>
            <a:lvl5pPr marL="2057400" indent="-228600">
              <a:buFont typeface="Wingdings" charset="2"/>
              <a:buChar char="§"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07529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973182"/>
            <a:ext cx="6048000" cy="50270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4000" y="973182"/>
            <a:ext cx="6048000" cy="50270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3208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337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38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318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293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32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4243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2391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86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CBD0-B2C0-4FBB-B455-14180BE8B619}" type="datetimeFigureOut">
              <a:rPr lang="en-GB" smtClean="0"/>
              <a:t>07/03/2017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92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" y="6062870"/>
            <a:ext cx="12191993" cy="79513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66651"/>
          </a:xfrm>
          <a:prstGeom prst="rect">
            <a:avLst/>
          </a:prstGeom>
          <a:solidFill>
            <a:srgbClr val="8EAF3E"/>
          </a:solidFill>
        </p:spPr>
        <p:txBody>
          <a:bodyPr vert="horz" lIns="25200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8" y="966651"/>
            <a:ext cx="12183721" cy="5029000"/>
          </a:xfrm>
          <a:prstGeom prst="rect">
            <a:avLst/>
          </a:prstGeom>
        </p:spPr>
        <p:txBody>
          <a:bodyPr vert="horz" lIns="252000" tIns="252000" rIns="91440" bIns="45720" rtlCol="0" anchor="t" anchorCtr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>
          <a:xfrm>
            <a:off x="609601" y="6286904"/>
            <a:ext cx="12036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1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10.12.2016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10" y="5995652"/>
            <a:ext cx="2359588" cy="86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734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2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sqlps.io/powerbi" TargetMode="External"/><Relationship Id="rId3" Type="http://schemas.openxmlformats.org/officeDocument/2006/relationships/hyperlink" Target="https://sqlps.io/slack" TargetMode="External"/><Relationship Id="rId7" Type="http://schemas.openxmlformats.org/officeDocument/2006/relationships/hyperlink" Target="https://sqlps.io/vote" TargetMode="External"/><Relationship Id="rId2" Type="http://schemas.openxmlformats.org/officeDocument/2006/relationships/hyperlink" Target="https://sqlps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qlcollaborative" TargetMode="External"/><Relationship Id="rId5" Type="http://schemas.openxmlformats.org/officeDocument/2006/relationships/hyperlink" Target="https://dbareports.io/" TargetMode="External"/><Relationship Id="rId4" Type="http://schemas.openxmlformats.org/officeDocument/2006/relationships/hyperlink" Target="https://dbatools.io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batools.io/" TargetMode="External"/><Relationship Id="rId5" Type="http://schemas.openxmlformats.org/officeDocument/2006/relationships/image" Target="../media/image15.png"/><Relationship Id="rId4" Type="http://schemas.openxmlformats.org/officeDocument/2006/relationships/hyperlink" Target="https://dbareports.io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ester/Peste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559" y="6165305"/>
            <a:ext cx="11088270" cy="56408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accent5">
                    <a:lumMod val="75000"/>
                  </a:schemeClr>
                </a:solidFill>
              </a:rPr>
              <a:t>Rob Sewell @sqldbawithbeard                 http://sqldbawithABeard.com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113069" y="3242405"/>
            <a:ext cx="5953875" cy="1319322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1" cap="none" baseline="0">
                <a:solidFill>
                  <a:schemeClr val="bg1"/>
                </a:solidFill>
                <a:effectLst>
                  <a:outerShdw blurRad="38100" dist="50800" dir="5400000" algn="t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Black" panose="02000000000000000000" pitchFamily="2" charset="0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Turning</a:t>
            </a:r>
            <a:r>
              <a:rPr kumimoji="0" lang="en-GB" sz="4000" b="1" i="0" u="none" strike="noStrike" kern="0" cap="none" spc="0" normalizeH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Your Checklists into Pester Tests</a:t>
            </a:r>
            <a:endParaRPr kumimoji="0" lang="en-GB" sz="4000" b="1" i="0" u="none" strike="noStrike" kern="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4703" y="1526938"/>
            <a:ext cx="1955784" cy="3220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58" y="1526938"/>
            <a:ext cx="1955784" cy="32203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820256" y="1455776"/>
            <a:ext cx="6924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00FF00"/>
                </a:solidFill>
                <a:latin typeface="Lucida Console" panose="020B0609040504020204" pitchFamily="49" charset="0"/>
              </a:rPr>
              <a:t>[+] Green is Good 558ms</a:t>
            </a:r>
            <a:endParaRPr lang="en-GB" sz="3600" dirty="0">
              <a:solidFill>
                <a:srgbClr val="FFFFFF"/>
              </a:solidFill>
              <a:latin typeface="Lucida Console" panose="020B0609040504020204" pitchFamily="49" charset="0"/>
            </a:endParaRPr>
          </a:p>
          <a:p>
            <a:r>
              <a:rPr lang="en-GB" sz="3600" dirty="0">
                <a:solidFill>
                  <a:srgbClr val="FF0000"/>
                </a:solidFill>
                <a:latin typeface="Lucida Console" panose="020B0609040504020204" pitchFamily="49" charset="0"/>
              </a:rPr>
              <a:t>[-] Red is Bad 168ms 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401554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86" r="9091" b="6296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14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65844" y="548982"/>
            <a:ext cx="4095523" cy="1344975"/>
          </a:xfrm>
        </p:spPr>
        <p:txBody>
          <a:bodyPr>
            <a:normAutofit/>
          </a:bodyPr>
          <a:lstStyle/>
          <a:p>
            <a:pPr algn="ctr"/>
            <a:r>
              <a:rPr lang="en-GB" sz="4000" dirty="0"/>
              <a:t>What Can You </a:t>
            </a:r>
            <a:br>
              <a:rPr lang="en-GB" sz="4000" dirty="0"/>
            </a:br>
            <a:r>
              <a:rPr lang="en-GB" sz="4000" dirty="0"/>
              <a:t>Validate?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884" y="2121763"/>
            <a:ext cx="4224483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/>
              <a:t>Maybe not EVERY thing but anything that </a:t>
            </a:r>
            <a:br>
              <a:rPr lang="en-GB" sz="1800" dirty="0"/>
            </a:br>
            <a:r>
              <a:rPr lang="en-GB" sz="1800" dirty="0"/>
              <a:t>you can check with PowerShell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200" dirty="0"/>
              <a:t> </a:t>
            </a: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                                                                               </a:t>
            </a:r>
          </a:p>
          <a:p>
            <a:pPr marL="0" indent="0">
              <a:buNone/>
            </a:pP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                                                                         </a:t>
            </a:r>
          </a:p>
          <a:p>
            <a:pPr marL="0" indent="0">
              <a:buNone/>
            </a:pP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GB" sz="12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JobServer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                                                             </a:t>
            </a:r>
          </a:p>
          <a:p>
            <a:pPr marL="0" indent="0">
              <a:buNone/>
            </a:pP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GB" sz="12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Databases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                                                             </a:t>
            </a:r>
          </a:p>
          <a:p>
            <a:pPr marL="0" indent="0">
              <a:buNone/>
            </a:pP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GB" sz="12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Configuration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930272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514" y="0"/>
            <a:ext cx="386148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2162" y="2179608"/>
            <a:ext cx="77276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dirty="0"/>
              <a:t>MUST </a:t>
            </a:r>
            <a:r>
              <a:rPr lang="en-GB" sz="8800"/>
              <a:t>BE TIME </a:t>
            </a:r>
            <a:endParaRPr lang="en-GB" sz="8800" dirty="0"/>
          </a:p>
          <a:p>
            <a:pPr algn="ctr"/>
            <a:r>
              <a:rPr lang="en-GB" sz="8800"/>
              <a:t>FOR A DEMO</a:t>
            </a:r>
            <a:endParaRPr lang="en-GB" sz="8800" dirty="0"/>
          </a:p>
        </p:txBody>
      </p:sp>
    </p:spTree>
    <p:extLst>
      <p:ext uri="{BB962C8B-B14F-4D97-AF65-F5344CB8AC3E}">
        <p14:creationId xmlns:p14="http://schemas.microsoft.com/office/powerpoint/2010/main" val="2989351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Round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5" y="1825625"/>
            <a:ext cx="11164186" cy="4351338"/>
          </a:xfrm>
        </p:spPr>
        <p:txBody>
          <a:bodyPr/>
          <a:lstStyle/>
          <a:p>
            <a:r>
              <a:rPr lang="en-GB" dirty="0"/>
              <a:t>We all have checklists – manual testing is error-prone</a:t>
            </a:r>
          </a:p>
          <a:p>
            <a:r>
              <a:rPr lang="en-GB" dirty="0"/>
              <a:t>Pester is a Unit Testing Framework for PowerShell</a:t>
            </a:r>
          </a:p>
          <a:p>
            <a:r>
              <a:rPr lang="en-GB" dirty="0"/>
              <a:t>You can use it to validate your infrastructure</a:t>
            </a:r>
          </a:p>
          <a:p>
            <a:r>
              <a:rPr lang="en-GB" dirty="0"/>
              <a:t>The basic syntax uses Describe, Context and It Code blocks</a:t>
            </a:r>
          </a:p>
          <a:p>
            <a:r>
              <a:rPr lang="en-GB" dirty="0"/>
              <a:t>The Should command is used for testing assertions</a:t>
            </a:r>
          </a:p>
          <a:p>
            <a:r>
              <a:rPr lang="en-GB" dirty="0"/>
              <a:t>Use the </a:t>
            </a:r>
            <a:r>
              <a:rPr lang="en-GB" dirty="0" err="1"/>
              <a:t>NunitXML</a:t>
            </a:r>
            <a:r>
              <a:rPr lang="en-GB" dirty="0"/>
              <a:t> output and the reportviewer.exe to make HTML reports</a:t>
            </a:r>
          </a:p>
          <a:p>
            <a:endParaRPr lang="en-GB" dirty="0"/>
          </a:p>
        </p:txBody>
      </p:sp>
      <p:sp>
        <p:nvSpPr>
          <p:cNvPr id="4" name="Textplatzhalter 2"/>
          <p:cNvSpPr txBox="1">
            <a:spLocks/>
          </p:cNvSpPr>
          <p:nvPr/>
        </p:nvSpPr>
        <p:spPr>
          <a:xfrm>
            <a:off x="127591" y="6443330"/>
            <a:ext cx="11940362" cy="286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dirty="0">
                <a:solidFill>
                  <a:schemeClr val="accent5">
                    <a:lumMod val="75000"/>
                  </a:schemeClr>
                </a:solidFill>
              </a:rPr>
              <a:t>Rob Sewell @sqldbawithbeard                 								                http://sqldbawithAbeard.com</a:t>
            </a:r>
          </a:p>
        </p:txBody>
      </p:sp>
    </p:spTree>
    <p:extLst>
      <p:ext uri="{BB962C8B-B14F-4D97-AF65-F5344CB8AC3E}">
        <p14:creationId xmlns:p14="http://schemas.microsoft.com/office/powerpoint/2010/main" val="1916763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Questions ?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093" y="1334405"/>
            <a:ext cx="3687837" cy="52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2503" y="99311"/>
            <a:ext cx="10515600" cy="857619"/>
          </a:xfrm>
        </p:spPr>
        <p:txBody>
          <a:bodyPr>
            <a:normAutofit fontScale="90000"/>
          </a:bodyPr>
          <a:lstStyle/>
          <a:p>
            <a:pPr algn="ctr"/>
            <a:r>
              <a:rPr lang="en-GB" sz="6600" b="1" u="sng" dirty="0">
                <a:solidFill>
                  <a:srgbClr val="002060"/>
                </a:solidFill>
              </a:rPr>
              <a:t>THANK YOU SO MUCH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12222"/>
            <a:ext cx="11366204" cy="492276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dirty="0"/>
              <a:t>Here are some cool free things</a:t>
            </a:r>
          </a:p>
          <a:p>
            <a:r>
              <a:rPr lang="en-GB" dirty="0"/>
              <a:t>PASS PowerShell Virtual Chapter </a:t>
            </a:r>
            <a:r>
              <a:rPr lang="en-GB" dirty="0">
                <a:hlinkClick r:id="rId2"/>
              </a:rPr>
              <a:t>https://sqlps.io</a:t>
            </a:r>
            <a:r>
              <a:rPr lang="en-GB" dirty="0"/>
              <a:t> add /video for </a:t>
            </a:r>
            <a:r>
              <a:rPr lang="en-GB" dirty="0" err="1"/>
              <a:t>Youtube</a:t>
            </a:r>
            <a:r>
              <a:rPr lang="en-GB" dirty="0"/>
              <a:t> channel</a:t>
            </a:r>
          </a:p>
          <a:p>
            <a:r>
              <a:rPr lang="en-GB" dirty="0"/>
              <a:t>SQL Community Slack </a:t>
            </a:r>
            <a:r>
              <a:rPr lang="en-GB" dirty="0">
                <a:hlinkClick r:id="rId3"/>
              </a:rPr>
              <a:t>https://sqlps.io/slack</a:t>
            </a:r>
            <a:r>
              <a:rPr lang="en-GB" dirty="0"/>
              <a:t> </a:t>
            </a:r>
          </a:p>
          <a:p>
            <a:r>
              <a:rPr lang="en-GB" dirty="0"/>
              <a:t>dbatools – Amazing PowerShell module for DBAs </a:t>
            </a:r>
            <a:r>
              <a:rPr lang="en-GB" dirty="0">
                <a:hlinkClick r:id="rId4"/>
              </a:rPr>
              <a:t>https://dbatools.io</a:t>
            </a:r>
            <a:r>
              <a:rPr lang="en-GB" dirty="0"/>
              <a:t> </a:t>
            </a:r>
          </a:p>
          <a:p>
            <a:r>
              <a:rPr lang="en-GB" dirty="0"/>
              <a:t>dbareports – SQL PowerShell SSRS PowerBi &amp; Cortana </a:t>
            </a:r>
            <a:r>
              <a:rPr lang="en-GB" dirty="0">
                <a:hlinkClick r:id="rId5"/>
              </a:rPr>
              <a:t>https://dbareports.io</a:t>
            </a:r>
            <a:endParaRPr lang="en-GB" dirty="0"/>
          </a:p>
          <a:p>
            <a:r>
              <a:rPr lang="en-GB" dirty="0"/>
              <a:t>SQL Collaborative Git Hub Organisation </a:t>
            </a:r>
            <a:r>
              <a:rPr lang="en-GB" dirty="0">
                <a:hlinkClick r:id="rId6"/>
              </a:rPr>
              <a:t>https://github.com/sqlcollaborative</a:t>
            </a:r>
            <a:endParaRPr lang="en-GB" dirty="0"/>
          </a:p>
          <a:p>
            <a:pPr marL="0" indent="0" algn="ctr">
              <a:buNone/>
            </a:pPr>
            <a:r>
              <a:rPr lang="en-GB" sz="6000" b="1" u="sng" dirty="0">
                <a:solidFill>
                  <a:srgbClr val="002060"/>
                </a:solidFill>
              </a:rPr>
              <a:t>Influence Microsoft  </a:t>
            </a:r>
          </a:p>
          <a:p>
            <a:r>
              <a:rPr lang="en-GB" dirty="0"/>
              <a:t>sqlserver PowerShell module </a:t>
            </a:r>
            <a:r>
              <a:rPr lang="en-GB" dirty="0">
                <a:hlinkClick r:id="rId7"/>
              </a:rPr>
              <a:t>https://sqlps.io/vote</a:t>
            </a:r>
            <a:r>
              <a:rPr lang="en-GB" dirty="0"/>
              <a:t>   </a:t>
            </a:r>
          </a:p>
          <a:p>
            <a:r>
              <a:rPr lang="en-GB" dirty="0"/>
              <a:t>SSMS </a:t>
            </a:r>
            <a:r>
              <a:rPr lang="en-GB" dirty="0">
                <a:hlinkClick r:id="rId2"/>
              </a:rPr>
              <a:t>https://sqlps</a:t>
            </a:r>
            <a:r>
              <a:rPr lang="en-GB">
                <a:hlinkClick r:id="rId2"/>
              </a:rPr>
              <a:t>.io</a:t>
            </a:r>
            <a:r>
              <a:rPr lang="en-GB"/>
              <a:t>/SSMS </a:t>
            </a:r>
            <a:endParaRPr lang="en-GB" dirty="0"/>
          </a:p>
          <a:p>
            <a:r>
              <a:rPr lang="en-GB" dirty="0"/>
              <a:t>PowerShell PowerBi integration </a:t>
            </a:r>
            <a:r>
              <a:rPr lang="en-GB" dirty="0">
                <a:hlinkClick r:id="rId8"/>
              </a:rPr>
              <a:t>https://sqlps.io/powerbi</a:t>
            </a:r>
            <a:r>
              <a:rPr lang="en-GB" dirty="0"/>
              <a:t> </a:t>
            </a:r>
          </a:p>
        </p:txBody>
      </p:sp>
      <p:sp>
        <p:nvSpPr>
          <p:cNvPr id="4" name="Textplatzhalter 2"/>
          <p:cNvSpPr txBox="1">
            <a:spLocks/>
          </p:cNvSpPr>
          <p:nvPr/>
        </p:nvSpPr>
        <p:spPr>
          <a:xfrm>
            <a:off x="127591" y="6443330"/>
            <a:ext cx="11940362" cy="286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dirty="0">
                <a:solidFill>
                  <a:schemeClr val="accent5">
                    <a:lumMod val="75000"/>
                  </a:schemeClr>
                </a:solidFill>
              </a:rPr>
              <a:t>Rob Sewell @sqldbawithbeard                 								                http://sqldbawithAbeard.com</a:t>
            </a:r>
          </a:p>
        </p:txBody>
      </p:sp>
    </p:spTree>
    <p:extLst>
      <p:ext uri="{BB962C8B-B14F-4D97-AF65-F5344CB8AC3E}">
        <p14:creationId xmlns:p14="http://schemas.microsoft.com/office/powerpoint/2010/main" val="2764192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 to our AWESOME sponsors!</a:t>
            </a:r>
            <a:endParaRPr lang="sl-SI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832" y="836223"/>
            <a:ext cx="4747392" cy="17462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680" y="3617115"/>
            <a:ext cx="2414154" cy="9081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681" y="4988998"/>
            <a:ext cx="1047195" cy="5203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880" y="2664358"/>
            <a:ext cx="3225904" cy="4890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968" y="2473341"/>
            <a:ext cx="2331050" cy="8227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969" y="3840238"/>
            <a:ext cx="2302619" cy="39729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040" y="4988997"/>
            <a:ext cx="1893008" cy="47325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722" y="4924359"/>
            <a:ext cx="1542473" cy="60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934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8975" y="843181"/>
            <a:ext cx="11036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Name : Rob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Occupation : DBA,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Automator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Do-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Interests : PowerShell, Automation And SQL (PaaS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geddit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Website : sqldbawith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beard.com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Twitter : @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sqldbawithbeard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Interesting Fact : Has a Beard. (Still) Plays Cricket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Speaker : SQL Saturdays, SQL Relay, PowerShell Conference EU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Community : SQL South West , SQL Saturday Exeter , PowerShell Virtual Chapter, Organiser for PowerShell Conference EU 2017, Officer, Lead for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dbareports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contributor to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dbatools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3850" y="196850"/>
            <a:ext cx="1176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Speaker Questionnaire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512" y="4462928"/>
            <a:ext cx="2973055" cy="21476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099" y="4059894"/>
            <a:ext cx="2205644" cy="22056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95690" y="5964288"/>
            <a:ext cx="3029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https://dbareports.io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psdbareports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53" y="4536773"/>
            <a:ext cx="1625970" cy="16259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4164" y="6046796"/>
            <a:ext cx="2664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6"/>
              </a:rPr>
              <a:t>https://dbatools.io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psdbatools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8963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3" b="10297"/>
          <a:stretch/>
        </p:blipFill>
        <p:spPr>
          <a:xfrm>
            <a:off x="1907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81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9970" y="332202"/>
            <a:ext cx="10515600" cy="1211592"/>
          </a:xfrm>
        </p:spPr>
        <p:txBody>
          <a:bodyPr/>
          <a:lstStyle/>
          <a:p>
            <a:r>
              <a:rPr lang="en-GB" dirty="0"/>
              <a:t>What is Pester?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009979" y="2143147"/>
            <a:ext cx="10515600" cy="1500187"/>
          </a:xfrm>
        </p:spPr>
        <p:txBody>
          <a:bodyPr>
            <a:noAutofit/>
          </a:bodyPr>
          <a:lstStyle/>
          <a:p>
            <a:r>
              <a:rPr lang="en-GB" sz="4800" dirty="0"/>
              <a:t>Pester provides a framework for </a:t>
            </a:r>
            <a:r>
              <a:rPr lang="en-GB" sz="4800" b="1" dirty="0"/>
              <a:t>running unit tests to execute and validate PowerShell commands from within PowerShell</a:t>
            </a:r>
            <a:endParaRPr lang="en-GB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6139544" y="5842660"/>
            <a:ext cx="593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hlinkClick r:id="rId3"/>
              </a:rPr>
              <a:t>https://github.com/pester/Pester</a:t>
            </a:r>
            <a:r>
              <a:rPr lang="en-GB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7063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19" y="41568"/>
            <a:ext cx="11238482" cy="681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91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570" y="545010"/>
            <a:ext cx="5037718" cy="597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93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2295" y="928216"/>
            <a:ext cx="1228304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Be</a:t>
            </a:r>
            <a:r>
              <a:rPr lang="en-GB" sz="2000" dirty="0"/>
              <a:t>		  Compares one object with another for equality. Case Insensitive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BeExactly</a:t>
            </a:r>
            <a:r>
              <a:rPr lang="en-GB" sz="2000" dirty="0"/>
              <a:t>	  Compares one object with another for equality . Case 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BeGreaterThan</a:t>
            </a:r>
            <a:r>
              <a:rPr lang="en-GB" sz="2000" dirty="0"/>
              <a:t>  Asserts that a number is greater than an expected value.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BeLessThan</a:t>
            </a:r>
            <a:r>
              <a:rPr lang="en-GB" sz="2000" dirty="0"/>
              <a:t>	   Asserts that a number is less than an expected value.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BeLike</a:t>
            </a:r>
            <a:r>
              <a:rPr lang="en-GB" sz="2000" dirty="0"/>
              <a:t>	   Asserts that the actual value matches a wildcard pattern using -like operator. Case Insensitive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BeLikeExactly</a:t>
            </a:r>
            <a:r>
              <a:rPr lang="en-GB" sz="2000" dirty="0"/>
              <a:t>	   Asserts that the actual value matches a wildcard pattern using -like operator. Case 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BeOfType</a:t>
            </a:r>
            <a:r>
              <a:rPr lang="en-GB" sz="2000" dirty="0"/>
              <a:t>	   Asserts that the actual value should be an object of a specified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Exist</a:t>
            </a:r>
            <a:r>
              <a:rPr lang="en-GB" sz="2000" dirty="0"/>
              <a:t>		   Does not perform any comparison but checks if the object calling Exist is present in a PS Provider.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Contain</a:t>
            </a:r>
            <a:r>
              <a:rPr lang="en-GB" sz="2000" dirty="0"/>
              <a:t>	   Checks to see if a file contains the specified text. Case Insensitive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ContainExactly</a:t>
            </a:r>
            <a:r>
              <a:rPr lang="en-GB" sz="2000" dirty="0"/>
              <a:t>   Checks to see if a file contains the specified text. Case 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Match</a:t>
            </a:r>
            <a:r>
              <a:rPr lang="en-GB" sz="2000" dirty="0"/>
              <a:t>	   Uses a regular expression to compare two objects. Case Insensitive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MatchExactly</a:t>
            </a:r>
            <a:r>
              <a:rPr lang="en-GB" sz="2000" dirty="0"/>
              <a:t>	   Uses a regular expression to compare two objects. Case 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Throw</a:t>
            </a:r>
            <a:r>
              <a:rPr lang="en-GB" sz="2000" dirty="0"/>
              <a:t>	   Checks if an exception was thrown in the input </a:t>
            </a:r>
            <a:r>
              <a:rPr lang="en-GB" sz="2000" dirty="0" err="1"/>
              <a:t>ScriptBlock</a:t>
            </a:r>
            <a:r>
              <a:rPr lang="en-GB" sz="20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BeNullOrEmpty</a:t>
            </a:r>
            <a:r>
              <a:rPr lang="en-GB" sz="2000" dirty="0"/>
              <a:t> Checks values for null or empty (strings).</a:t>
            </a:r>
          </a:p>
        </p:txBody>
      </p:sp>
      <p:sp>
        <p:nvSpPr>
          <p:cNvPr id="3" name="Rectangle 2"/>
          <p:cNvSpPr/>
          <p:nvPr/>
        </p:nvSpPr>
        <p:spPr>
          <a:xfrm>
            <a:off x="2764181" y="158775"/>
            <a:ext cx="507478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b="1" dirty="0"/>
              <a:t>SHOULD OPERATORS</a:t>
            </a:r>
            <a:endParaRPr lang="en-GB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938150" y="5854535"/>
            <a:ext cx="10592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 Hate slides with lots of text but I think this one is valid</a:t>
            </a:r>
          </a:p>
        </p:txBody>
      </p:sp>
    </p:spTree>
    <p:extLst>
      <p:ext uri="{BB962C8B-B14F-4D97-AF65-F5344CB8AC3E}">
        <p14:creationId xmlns:p14="http://schemas.microsoft.com/office/powerpoint/2010/main" val="1070222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What Can You Validate?</a:t>
            </a: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4854" y="0"/>
            <a:ext cx="13715996" cy="6857999"/>
          </a:xfrm>
        </p:spPr>
      </p:pic>
    </p:spTree>
    <p:extLst>
      <p:ext uri="{BB962C8B-B14F-4D97-AF65-F5344CB8AC3E}">
        <p14:creationId xmlns:p14="http://schemas.microsoft.com/office/powerpoint/2010/main" val="33476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74947"/>
      </a:dk2>
      <a:lt2>
        <a:srgbClr val="EEECE1"/>
      </a:lt2>
      <a:accent1>
        <a:srgbClr val="163764"/>
      </a:accent1>
      <a:accent2>
        <a:srgbClr val="75982F"/>
      </a:accent2>
      <a:accent3>
        <a:srgbClr val="16223C"/>
      </a:accent3>
      <a:accent4>
        <a:srgbClr val="B18126"/>
      </a:accent4>
      <a:accent5>
        <a:srgbClr val="00517C"/>
      </a:accent5>
      <a:accent6>
        <a:srgbClr val="F79646"/>
      </a:accent6>
      <a:hlink>
        <a:srgbClr val="75982F"/>
      </a:hlink>
      <a:folHlink>
        <a:srgbClr val="7598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991</TotalTime>
  <Words>438</Words>
  <Application>Microsoft Office PowerPoint</Application>
  <PresentationFormat>Widescreen</PresentationFormat>
  <Paragraphs>77</Paragraphs>
  <Slides>14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Calibri</vt:lpstr>
      <vt:lpstr>Calibri Light</vt:lpstr>
      <vt:lpstr>Lucida Console</vt:lpstr>
      <vt:lpstr>Roboto Black</vt:lpstr>
      <vt:lpstr>Roboto Condensed</vt:lpstr>
      <vt:lpstr>Segoe UI</vt:lpstr>
      <vt:lpstr>Ubuntu Mono</vt:lpstr>
      <vt:lpstr>Wingdings</vt:lpstr>
      <vt:lpstr>1_Office Theme</vt:lpstr>
      <vt:lpstr>Office Theme</vt:lpstr>
      <vt:lpstr>PowerPoint Presentation</vt:lpstr>
      <vt:lpstr>Thank you to our AWESOME sponsors!</vt:lpstr>
      <vt:lpstr>PowerPoint Presentation</vt:lpstr>
      <vt:lpstr>PowerPoint Presentation</vt:lpstr>
      <vt:lpstr>What is Pester?</vt:lpstr>
      <vt:lpstr>PowerPoint Presentation</vt:lpstr>
      <vt:lpstr>PowerPoint Presentation</vt:lpstr>
      <vt:lpstr>PowerPoint Presentation</vt:lpstr>
      <vt:lpstr>What Can You Validate?</vt:lpstr>
      <vt:lpstr>What Can You  Validate?</vt:lpstr>
      <vt:lpstr>PowerPoint Presentation</vt:lpstr>
      <vt:lpstr>Round Up</vt:lpstr>
      <vt:lpstr>Questions ? </vt:lpstr>
      <vt:lpstr>THANK YOU SO MUCH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Sewell</dc:creator>
  <cp:lastModifiedBy>Rob Sewell</cp:lastModifiedBy>
  <cp:revision>34</cp:revision>
  <dcterms:created xsi:type="dcterms:W3CDTF">2016-11-30T19:13:02Z</dcterms:created>
  <dcterms:modified xsi:type="dcterms:W3CDTF">2017-03-07T18:30:37Z</dcterms:modified>
</cp:coreProperties>
</file>